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696" r:id="rId4"/>
  </p:sldMasterIdLst>
  <p:sldIdLst>
    <p:sldId id="256" r:id="rId5"/>
    <p:sldId id="257" r:id="rId6"/>
    <p:sldId id="305" r:id="rId7"/>
    <p:sldId id="258" r:id="rId8"/>
    <p:sldId id="262" r:id="rId9"/>
    <p:sldId id="263" r:id="rId10"/>
    <p:sldId id="259" r:id="rId11"/>
    <p:sldId id="264" r:id="rId12"/>
    <p:sldId id="265" r:id="rId13"/>
    <p:sldId id="266" r:id="rId14"/>
    <p:sldId id="275" r:id="rId15"/>
    <p:sldId id="277" r:id="rId16"/>
    <p:sldId id="281" r:id="rId17"/>
    <p:sldId id="282" r:id="rId18"/>
    <p:sldId id="283" r:id="rId19"/>
    <p:sldId id="284" r:id="rId20"/>
    <p:sldId id="308" r:id="rId21"/>
    <p:sldId id="288" r:id="rId22"/>
    <p:sldId id="286" r:id="rId23"/>
    <p:sldId id="287" r:id="rId24"/>
    <p:sldId id="289" r:id="rId25"/>
    <p:sldId id="293" r:id="rId26"/>
    <p:sldId id="300" r:id="rId27"/>
    <p:sldId id="294" r:id="rId28"/>
    <p:sldId id="298" r:id="rId29"/>
    <p:sldId id="295" r:id="rId30"/>
    <p:sldId id="296" r:id="rId31"/>
    <p:sldId id="297" r:id="rId32"/>
    <p:sldId id="306" r:id="rId33"/>
    <p:sldId id="307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F20E"/>
    <a:srgbClr val="FFFF00"/>
    <a:srgbClr val="FF00FF"/>
    <a:srgbClr val="66CCFF"/>
    <a:srgbClr val="3399FF"/>
    <a:srgbClr val="FC0A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1/4/2015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3447675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1/4/2015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84785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1/4/2015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59185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1/4/2015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39087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1/4/2015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10567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1/4/2015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44131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1/4/2015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9613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1/4/2015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4336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1/4/2015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550616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1/4/2015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505278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1/4/2015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848471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1/4/2015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41929864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1/4/2015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956093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1/4/2015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225883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1/4/2015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894133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1/4/2015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588812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1/4/2015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40764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1/4/2015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7124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1/4/2015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225803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1/4/2015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196598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1/4/2015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862961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1/4/2015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151949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1/4/2015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40445568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1/4/2015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993184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1/4/2015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77186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1/4/2015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327296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1/4/2015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625549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1/4/2015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889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1/4/2015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063084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1/4/2015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500720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1/4/2015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859056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1/4/2015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129443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1/4/2015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0727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1/4/2015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250552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1/4/2015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476564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1/4/2015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060952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fu.ca/~pabel/321.HTM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idx="4294967295"/>
          </p:nvPr>
        </p:nvSpPr>
        <p:spPr>
          <a:xfrm>
            <a:off x="228600" y="0"/>
            <a:ext cx="8915400" cy="1752600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History 321: </a:t>
            </a:r>
            <a:br>
              <a:rPr lang="en-US" sz="3600" dirty="0" smtClean="0"/>
            </a:br>
            <a:r>
              <a:rPr lang="en-US" sz="3600" dirty="0" smtClean="0"/>
              <a:t>State and Society in Early Modern Europe:</a:t>
            </a:r>
            <a:br>
              <a:rPr lang="en-US" sz="3600" dirty="0" smtClean="0"/>
            </a:br>
            <a:r>
              <a:rPr lang="en-US" sz="3600" dirty="0" smtClean="0"/>
              <a:t>The Thirty Years War</a:t>
            </a:r>
            <a:endParaRPr lang="en-US" sz="36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534400" cy="1143000"/>
          </a:xfrm>
        </p:spPr>
        <p:txBody>
          <a:bodyPr>
            <a:normAutofit fontScale="90000"/>
          </a:bodyPr>
          <a:lstStyle/>
          <a:p>
            <a:r>
              <a:rPr lang="en-CA" dirty="0" smtClean="0"/>
              <a:t>Trouble in the Heart of Christendom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en-CA" sz="3200" dirty="0" smtClean="0"/>
              <a:t>The Empire</a:t>
            </a:r>
          </a:p>
          <a:p>
            <a:pPr>
              <a:spcAft>
                <a:spcPts val="1800"/>
              </a:spcAft>
            </a:pPr>
            <a:r>
              <a:rPr lang="en-CA" sz="3200" dirty="0" smtClean="0"/>
              <a:t>Confessionalization</a:t>
            </a:r>
          </a:p>
          <a:p>
            <a:pPr>
              <a:spcAft>
                <a:spcPts val="1800"/>
              </a:spcAft>
            </a:pPr>
            <a:r>
              <a:rPr lang="en-CA" sz="3200" dirty="0" smtClean="0"/>
              <a:t>Religion and Imperial Law</a:t>
            </a:r>
            <a:endParaRPr lang="en-CA" sz="3200" dirty="0"/>
          </a:p>
        </p:txBody>
      </p:sp>
    </p:spTree>
    <p:extLst>
      <p:ext uri="{BB962C8B-B14F-4D97-AF65-F5344CB8AC3E}">
        <p14:creationId xmlns:p14="http://schemas.microsoft.com/office/powerpoint/2010/main" val="2187021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86800" cy="1143000"/>
          </a:xfrm>
        </p:spPr>
        <p:txBody>
          <a:bodyPr>
            <a:normAutofit/>
          </a:bodyPr>
          <a:lstStyle/>
          <a:p>
            <a:r>
              <a:rPr lang="en-CA" dirty="0" smtClean="0"/>
              <a:t>What was the Empire?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067800" cy="4709160"/>
          </a:xfrm>
        </p:spPr>
        <p:txBody>
          <a:bodyPr/>
          <a:lstStyle/>
          <a:p>
            <a:r>
              <a:rPr lang="en-CA" sz="3200" dirty="0" smtClean="0"/>
              <a:t>a “monstrosity” (Samuel </a:t>
            </a:r>
            <a:r>
              <a:rPr lang="en-CA" sz="3200" dirty="0" err="1" smtClean="0"/>
              <a:t>Pufendorf</a:t>
            </a:r>
            <a:r>
              <a:rPr lang="en-CA" sz="3200" dirty="0" smtClean="0"/>
              <a:t>, d. 1694)</a:t>
            </a:r>
          </a:p>
          <a:p>
            <a:r>
              <a:rPr lang="en-CA" sz="3200" dirty="0" smtClean="0"/>
              <a:t>Communities</a:t>
            </a:r>
          </a:p>
          <a:p>
            <a:pPr lvl="1"/>
            <a:r>
              <a:rPr lang="en-CA" sz="2800" dirty="0" err="1" smtClean="0"/>
              <a:t>Matthäus</a:t>
            </a:r>
            <a:r>
              <a:rPr lang="en-CA" sz="2800" dirty="0" smtClean="0"/>
              <a:t> </a:t>
            </a:r>
            <a:r>
              <a:rPr lang="en-CA" sz="2800" dirty="0" err="1" smtClean="0"/>
              <a:t>Merian</a:t>
            </a:r>
            <a:r>
              <a:rPr lang="en-CA" sz="2800" dirty="0" smtClean="0"/>
              <a:t>, </a:t>
            </a:r>
            <a:r>
              <a:rPr lang="en-CA" sz="2800" i="1" dirty="0" err="1" smtClean="0"/>
              <a:t>Topographia</a:t>
            </a:r>
            <a:r>
              <a:rPr lang="en-CA" sz="2800" i="1" dirty="0" smtClean="0"/>
              <a:t> </a:t>
            </a:r>
            <a:r>
              <a:rPr lang="en-CA" sz="2800" i="1" dirty="0" err="1" smtClean="0"/>
              <a:t>Germaniae</a:t>
            </a:r>
            <a:r>
              <a:rPr lang="en-CA" sz="2800" dirty="0" smtClean="0"/>
              <a:t> (1642-1654)</a:t>
            </a:r>
            <a:endParaRPr lang="en-CA" sz="2800" i="1" dirty="0" smtClean="0"/>
          </a:p>
          <a:p>
            <a:pPr lvl="1"/>
            <a:r>
              <a:rPr lang="en-CA" sz="2800" dirty="0" smtClean="0"/>
              <a:t>delineation between urban and rural space</a:t>
            </a:r>
          </a:p>
          <a:p>
            <a:pPr lvl="1"/>
            <a:r>
              <a:rPr lang="en-CA" sz="2800" dirty="0" smtClean="0"/>
              <a:t>sacred space</a:t>
            </a:r>
          </a:p>
          <a:p>
            <a:pPr lvl="1"/>
            <a:r>
              <a:rPr lang="en-CA" sz="2800" dirty="0" smtClean="0"/>
              <a:t>political space 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033000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CA" dirty="0" smtClean="0"/>
              <a:t>Who ruled (in) the Empire?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62000"/>
            <a:ext cx="9067800" cy="5791200"/>
          </a:xfrm>
        </p:spPr>
        <p:txBody>
          <a:bodyPr>
            <a:normAutofit fontScale="85000" lnSpcReduction="10000"/>
          </a:bodyPr>
          <a:lstStyle/>
          <a:p>
            <a:pPr>
              <a:buClr>
                <a:srgbClr val="FFFF00"/>
              </a:buClr>
            </a:pPr>
            <a:r>
              <a:rPr lang="en-CA" sz="3000" b="1" dirty="0" smtClean="0">
                <a:solidFill>
                  <a:schemeClr val="tx1">
                    <a:lumMod val="95000"/>
                  </a:schemeClr>
                </a:solidFill>
              </a:rPr>
              <a:t>Emperor</a:t>
            </a:r>
          </a:p>
          <a:p>
            <a:pPr>
              <a:buClr>
                <a:srgbClr val="FFFF00"/>
              </a:buClr>
            </a:pPr>
            <a:r>
              <a:rPr lang="en-CA" sz="3000" b="1" i="1" dirty="0" err="1" smtClean="0">
                <a:solidFill>
                  <a:schemeClr val="tx1">
                    <a:lumMod val="95000"/>
                  </a:schemeClr>
                </a:solidFill>
              </a:rPr>
              <a:t>Reichskirche</a:t>
            </a:r>
            <a:r>
              <a:rPr lang="en-CA" sz="3000" b="1" dirty="0" smtClean="0">
                <a:solidFill>
                  <a:schemeClr val="tx1">
                    <a:lumMod val="95000"/>
                  </a:schemeClr>
                </a:solidFill>
              </a:rPr>
              <a:t>:  Imperial Church</a:t>
            </a:r>
          </a:p>
          <a:p>
            <a:pPr>
              <a:buClr>
                <a:srgbClr val="FFFF00"/>
              </a:buClr>
            </a:pPr>
            <a:r>
              <a:rPr lang="en-CA" sz="3000" b="1" dirty="0" smtClean="0">
                <a:solidFill>
                  <a:schemeClr val="tx1">
                    <a:lumMod val="95000"/>
                  </a:schemeClr>
                </a:solidFill>
              </a:rPr>
              <a:t>Lords:  immediate / mediate: fiefs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CA" sz="3000" b="1" dirty="0" smtClean="0">
                <a:solidFill>
                  <a:schemeClr val="tx1">
                    <a:lumMod val="95000"/>
                  </a:schemeClr>
                </a:solidFill>
              </a:rPr>
              <a:t>7 Electors (by </a:t>
            </a:r>
            <a:r>
              <a:rPr lang="en-CA" sz="3000" b="1" dirty="0" smtClean="0">
                <a:solidFill>
                  <a:srgbClr val="FFFF00"/>
                </a:solidFill>
              </a:rPr>
              <a:t>Golden Bull </a:t>
            </a:r>
            <a:r>
              <a:rPr lang="en-CA" sz="3000" b="1" dirty="0" smtClean="0">
                <a:solidFill>
                  <a:schemeClr val="tx1">
                    <a:lumMod val="95000"/>
                  </a:schemeClr>
                </a:solidFill>
              </a:rPr>
              <a:t>of 1356)</a:t>
            </a:r>
          </a:p>
          <a:p>
            <a:pPr lvl="1">
              <a:buClr>
                <a:srgbClr val="FFFF00"/>
              </a:buClr>
            </a:pPr>
            <a:r>
              <a:rPr lang="en-CA" sz="3000" b="1" dirty="0" smtClean="0">
                <a:solidFill>
                  <a:schemeClr val="tx1">
                    <a:lumMod val="95000"/>
                  </a:schemeClr>
                </a:solidFill>
              </a:rPr>
              <a:t>Archbishops of Mainz, Cologne, Trier</a:t>
            </a:r>
          </a:p>
          <a:p>
            <a:pPr lvl="1">
              <a:buClr>
                <a:srgbClr val="FFFF00"/>
              </a:buClr>
            </a:pPr>
            <a:r>
              <a:rPr lang="en-CA" sz="3000" b="1" dirty="0" smtClean="0">
                <a:solidFill>
                  <a:schemeClr val="tx1">
                    <a:lumMod val="95000"/>
                  </a:schemeClr>
                </a:solidFill>
              </a:rPr>
              <a:t>Kingdom of Bohemia, Palatinate, Saxony, Brandenburg</a:t>
            </a:r>
          </a:p>
          <a:p>
            <a:pPr marL="936000" lvl="1" indent="-457200">
              <a:buFont typeface="+mj-lt"/>
              <a:buAutoNum type="arabicPeriod" startAt="2"/>
            </a:pPr>
            <a:r>
              <a:rPr lang="en-CA" sz="3000" b="1" dirty="0" smtClean="0">
                <a:solidFill>
                  <a:schemeClr val="tx1">
                    <a:lumMod val="95000"/>
                  </a:schemeClr>
                </a:solidFill>
              </a:rPr>
              <a:t>Princes: </a:t>
            </a:r>
          </a:p>
          <a:p>
            <a:pPr lvl="1">
              <a:buClr>
                <a:srgbClr val="FFFF00"/>
              </a:buClr>
            </a:pPr>
            <a:r>
              <a:rPr lang="en-CA" sz="3000" b="1" dirty="0" smtClean="0">
                <a:solidFill>
                  <a:schemeClr val="tx1">
                    <a:lumMod val="95000"/>
                  </a:schemeClr>
                </a:solidFill>
              </a:rPr>
              <a:t>bishops, archbishops, </a:t>
            </a:r>
            <a:r>
              <a:rPr lang="en-CA" sz="3000" b="1" dirty="0" smtClean="0">
                <a:solidFill>
                  <a:schemeClr val="tx1">
                    <a:lumMod val="95000"/>
                  </a:schemeClr>
                </a:solidFill>
              </a:rPr>
              <a:t>dukes, landgraves, margraves</a:t>
            </a:r>
            <a:endParaRPr lang="en-CA" sz="3000" b="1" dirty="0" smtClean="0">
              <a:solidFill>
                <a:schemeClr val="tx1">
                  <a:lumMod val="95000"/>
                </a:schemeClr>
              </a:solidFill>
            </a:endParaRPr>
          </a:p>
          <a:p>
            <a:pPr lvl="1">
              <a:buClr>
                <a:srgbClr val="FFFF00"/>
              </a:buClr>
            </a:pPr>
            <a:r>
              <a:rPr lang="en-CA" sz="3000" b="1" dirty="0" smtClean="0">
                <a:solidFill>
                  <a:schemeClr val="tx1">
                    <a:lumMod val="95000"/>
                  </a:schemeClr>
                </a:solidFill>
              </a:rPr>
              <a:t>Habsburg dynasty:  2/5 of Empire, +7M subjects</a:t>
            </a:r>
          </a:p>
          <a:p>
            <a:pPr marL="936000" lvl="1" indent="-457200">
              <a:buFont typeface="+mj-lt"/>
              <a:buAutoNum type="arabicPeriod" startAt="3"/>
            </a:pPr>
            <a:r>
              <a:rPr lang="en-CA" sz="3000" b="1" dirty="0" smtClean="0">
                <a:solidFill>
                  <a:schemeClr val="tx1">
                    <a:lumMod val="95000"/>
                  </a:schemeClr>
                </a:solidFill>
              </a:rPr>
              <a:t>lesser lords:  counts, etc.</a:t>
            </a:r>
          </a:p>
          <a:p>
            <a:pPr marL="651960" indent="-457200">
              <a:buClr>
                <a:srgbClr val="FFFF00"/>
              </a:buClr>
            </a:pPr>
            <a:r>
              <a:rPr lang="en-CA" sz="3000" b="1" dirty="0" smtClean="0">
                <a:solidFill>
                  <a:schemeClr val="tx1">
                    <a:lumMod val="95000"/>
                  </a:schemeClr>
                </a:solidFill>
              </a:rPr>
              <a:t>Free Imperial Cities (ca. 80)</a:t>
            </a:r>
          </a:p>
          <a:p>
            <a:pPr marL="972000" lvl="1" indent="-457200">
              <a:buClr>
                <a:srgbClr val="FFFF00"/>
              </a:buClr>
            </a:pPr>
            <a:r>
              <a:rPr lang="en-CA" sz="3000" b="1" dirty="0" smtClean="0">
                <a:solidFill>
                  <a:schemeClr val="tx1">
                    <a:lumMod val="95000"/>
                  </a:schemeClr>
                </a:solidFill>
              </a:rPr>
              <a:t>Augsburg (48,000); most had -4,000</a:t>
            </a:r>
          </a:p>
          <a:p>
            <a:pPr lvl="1"/>
            <a:endParaRPr lang="en-CA" dirty="0" smtClean="0"/>
          </a:p>
          <a:p>
            <a:pPr marL="971550" lvl="1" indent="-514350">
              <a:buFont typeface="+mj-lt"/>
              <a:buAutoNum type="arabicPeriod"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680276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CA" dirty="0" smtClean="0"/>
              <a:t>How did the Empire function?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13960"/>
          </a:xfrm>
        </p:spPr>
        <p:txBody>
          <a:bodyPr/>
          <a:lstStyle/>
          <a:p>
            <a:r>
              <a:rPr lang="en-CA" dirty="0" smtClean="0"/>
              <a:t>Emperor as overlord and adjudicator:  Habsburg dynasty</a:t>
            </a:r>
          </a:p>
          <a:p>
            <a:r>
              <a:rPr lang="en-CA" dirty="0" smtClean="0"/>
              <a:t>financing the Empire: from Emperor’s lands and from imperial contributions/taxes:    </a:t>
            </a:r>
            <a:r>
              <a:rPr lang="en-CA" dirty="0" smtClean="0">
                <a:solidFill>
                  <a:srgbClr val="FFFF00"/>
                </a:solidFill>
              </a:rPr>
              <a:t>Roman months</a:t>
            </a:r>
            <a:r>
              <a:rPr lang="en-CA" dirty="0" smtClean="0"/>
              <a:t> (multiples of pay for 24,000 soldiers / month)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43267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/>
          <a:lstStyle/>
          <a:p>
            <a:r>
              <a:rPr lang="en-CA" dirty="0" smtClean="0"/>
              <a:t>How did the Empire </a:t>
            </a:r>
            <a:r>
              <a:rPr lang="en-CA" dirty="0" err="1" smtClean="0"/>
              <a:t>funciton</a:t>
            </a:r>
            <a:r>
              <a:rPr lang="en-CA" dirty="0" smtClean="0"/>
              <a:t>?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37760"/>
          </a:xfrm>
        </p:spPr>
        <p:txBody>
          <a:bodyPr/>
          <a:lstStyle/>
          <a:p>
            <a:r>
              <a:rPr lang="en-CA" sz="3200" dirty="0" smtClean="0"/>
              <a:t>Reichstag (Imperial Diet)</a:t>
            </a:r>
          </a:p>
          <a:p>
            <a:pPr lvl="1"/>
            <a:r>
              <a:rPr lang="en-CA" sz="2800" dirty="0" smtClean="0"/>
              <a:t>a representative and consultative body: for binding decisions and sounding out opinions</a:t>
            </a:r>
          </a:p>
          <a:p>
            <a:pPr lvl="1"/>
            <a:r>
              <a:rPr lang="en-CA" sz="2800" dirty="0" smtClean="0"/>
              <a:t>vote by imperial estates</a:t>
            </a:r>
          </a:p>
          <a:p>
            <a:pPr lvl="1"/>
            <a:r>
              <a:rPr lang="en-CA" sz="2800" dirty="0" smtClean="0"/>
              <a:t>recommendation</a:t>
            </a:r>
          </a:p>
          <a:p>
            <a:pPr lvl="1"/>
            <a:r>
              <a:rPr lang="en-CA" sz="2800" dirty="0" smtClean="0"/>
              <a:t>Recess</a:t>
            </a:r>
            <a:endParaRPr lang="en-CA" sz="2800" dirty="0"/>
          </a:p>
        </p:txBody>
      </p:sp>
    </p:spTree>
    <p:extLst>
      <p:ext uri="{BB962C8B-B14F-4D97-AF65-F5344CB8AC3E}">
        <p14:creationId xmlns:p14="http://schemas.microsoft.com/office/powerpoint/2010/main" val="2867662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CA" dirty="0" smtClean="0"/>
              <a:t>How did the Empire function?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090160"/>
          </a:xfrm>
        </p:spPr>
        <p:txBody>
          <a:bodyPr/>
          <a:lstStyle/>
          <a:p>
            <a:r>
              <a:rPr lang="en-CA" sz="3200" dirty="0" smtClean="0"/>
              <a:t>two supreme courts:</a:t>
            </a:r>
          </a:p>
          <a:p>
            <a:pPr lvl="1"/>
            <a:r>
              <a:rPr lang="en-CA" sz="2800" i="1" dirty="0" err="1" smtClean="0"/>
              <a:t>Reichskammergericht</a:t>
            </a:r>
            <a:r>
              <a:rPr lang="en-CA" sz="2800" dirty="0" smtClean="0"/>
              <a:t> (Imperial Cameral Court)</a:t>
            </a:r>
            <a:endParaRPr lang="en-CA" sz="2800" i="1" dirty="0" smtClean="0"/>
          </a:p>
          <a:p>
            <a:pPr lvl="1"/>
            <a:r>
              <a:rPr lang="en-CA" sz="2800" i="1" dirty="0" err="1" smtClean="0"/>
              <a:t>Reichshofrat</a:t>
            </a:r>
            <a:r>
              <a:rPr lang="en-CA" sz="2800" dirty="0" smtClean="0"/>
              <a:t> (Imperial </a:t>
            </a:r>
            <a:r>
              <a:rPr lang="en-CA" sz="2800" dirty="0" err="1" smtClean="0"/>
              <a:t>Aulic</a:t>
            </a:r>
            <a:r>
              <a:rPr lang="en-CA" sz="2800" smtClean="0"/>
              <a:t> Council)</a:t>
            </a:r>
            <a:endParaRPr lang="en-CA" sz="2800" i="1" dirty="0" smtClean="0"/>
          </a:p>
          <a:p>
            <a:r>
              <a:rPr lang="en-CA" sz="3200" dirty="0" smtClean="0"/>
              <a:t>Imperial Circles (10 by 1570)</a:t>
            </a:r>
          </a:p>
          <a:p>
            <a:pPr lvl="1"/>
            <a:r>
              <a:rPr lang="en-CA" sz="2800" dirty="0" smtClean="0"/>
              <a:t>to enforce verdicts of the courts</a:t>
            </a:r>
          </a:p>
          <a:p>
            <a:pPr lvl="1"/>
            <a:r>
              <a:rPr lang="en-CA" sz="2800" dirty="0" smtClean="0"/>
              <a:t>to raise taxes</a:t>
            </a:r>
          </a:p>
          <a:p>
            <a:pPr lvl="1"/>
            <a:r>
              <a:rPr lang="en-CA" sz="2800" dirty="0" smtClean="0"/>
              <a:t>to raise troops for internal peace and defence of Empire</a:t>
            </a:r>
          </a:p>
          <a:p>
            <a:pPr lvl="1"/>
            <a:r>
              <a:rPr lang="en-CA" sz="2800" dirty="0" smtClean="0"/>
              <a:t>Each circle had its own assembly.</a:t>
            </a:r>
            <a:endParaRPr lang="en-CA" sz="2800" dirty="0"/>
          </a:p>
        </p:txBody>
      </p:sp>
    </p:spTree>
    <p:extLst>
      <p:ext uri="{BB962C8B-B14F-4D97-AF65-F5344CB8AC3E}">
        <p14:creationId xmlns:p14="http://schemas.microsoft.com/office/powerpoint/2010/main" val="144254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534400" cy="1143000"/>
          </a:xfrm>
        </p:spPr>
        <p:txBody>
          <a:bodyPr>
            <a:noAutofit/>
          </a:bodyPr>
          <a:lstStyle/>
          <a:p>
            <a:r>
              <a:rPr lang="en-CA" sz="3600" dirty="0" smtClean="0"/>
              <a:t>What characterized the Empire’s political culture?</a:t>
            </a:r>
            <a:endParaRPr lang="en-C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CA" sz="3200" dirty="0" smtClean="0"/>
              <a:t>German freedom: privileges and </a:t>
            </a:r>
            <a:r>
              <a:rPr lang="en-CA" sz="3200" dirty="0" smtClean="0"/>
              <a:t>responsibilities “within the imperial hierarchy” (23)</a:t>
            </a:r>
            <a:endParaRPr lang="en-CA" sz="3200" dirty="0" smtClean="0"/>
          </a:p>
          <a:p>
            <a:pPr>
              <a:spcAft>
                <a:spcPts val="1200"/>
              </a:spcAft>
            </a:pPr>
            <a:r>
              <a:rPr lang="en-CA" sz="3200" dirty="0" smtClean="0"/>
              <a:t>impersonal and personal dimensions</a:t>
            </a:r>
          </a:p>
          <a:p>
            <a:pPr>
              <a:spcAft>
                <a:spcPts val="1200"/>
              </a:spcAft>
            </a:pPr>
            <a:r>
              <a:rPr lang="en-CA" sz="3200" dirty="0" smtClean="0"/>
              <a:t>the cumbersome search for compromise</a:t>
            </a:r>
            <a:endParaRPr lang="en-CA" sz="3200" dirty="0"/>
          </a:p>
        </p:txBody>
      </p:sp>
    </p:spTree>
    <p:extLst>
      <p:ext uri="{BB962C8B-B14F-4D97-AF65-F5344CB8AC3E}">
        <p14:creationId xmlns:p14="http://schemas.microsoft.com/office/powerpoint/2010/main" val="517828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What were the contours of the religious situation in the Empire?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763000" cy="470916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CA" dirty="0" smtClean="0">
                <a:solidFill>
                  <a:srgbClr val="FFFF00"/>
                </a:solidFill>
              </a:rPr>
              <a:t>Confessionalization</a:t>
            </a:r>
            <a:r>
              <a:rPr lang="en-CA" dirty="0" smtClean="0"/>
              <a:t> and </a:t>
            </a:r>
            <a:r>
              <a:rPr lang="en-CA" dirty="0" smtClean="0">
                <a:solidFill>
                  <a:srgbClr val="FFFF00"/>
                </a:solidFill>
              </a:rPr>
              <a:t>social disciplining</a:t>
            </a:r>
          </a:p>
          <a:p>
            <a:pPr lvl="1">
              <a:spcAft>
                <a:spcPts val="600"/>
              </a:spcAft>
            </a:pPr>
            <a:r>
              <a:rPr lang="en-CA" dirty="0" smtClean="0"/>
              <a:t>cultural differences</a:t>
            </a:r>
          </a:p>
          <a:p>
            <a:pPr lvl="1">
              <a:spcAft>
                <a:spcPts val="600"/>
              </a:spcAft>
            </a:pPr>
            <a:r>
              <a:rPr lang="en-CA" dirty="0" smtClean="0"/>
              <a:t>limits:  intermarriage, relative absence of violence in the second half of the sixteenth century</a:t>
            </a:r>
          </a:p>
          <a:p>
            <a:pPr>
              <a:spcAft>
                <a:spcPts val="600"/>
              </a:spcAft>
            </a:pPr>
            <a:r>
              <a:rPr lang="en-CA" dirty="0" smtClean="0">
                <a:solidFill>
                  <a:srgbClr val="FFFF00"/>
                </a:solidFill>
              </a:rPr>
              <a:t>Catholicism</a:t>
            </a:r>
            <a:r>
              <a:rPr lang="en-CA" dirty="0" smtClean="0"/>
              <a:t> and “the primacy of organization” (p. 25)</a:t>
            </a:r>
          </a:p>
          <a:p>
            <a:pPr>
              <a:spcAft>
                <a:spcPts val="600"/>
              </a:spcAft>
            </a:pPr>
            <a:r>
              <a:rPr lang="en-CA" dirty="0" smtClean="0">
                <a:solidFill>
                  <a:srgbClr val="FFFF00"/>
                </a:solidFill>
              </a:rPr>
              <a:t>Lutheranism</a:t>
            </a:r>
            <a:r>
              <a:rPr lang="en-CA" dirty="0" smtClean="0"/>
              <a:t> and “the primacy of doctrine” (p. 26)</a:t>
            </a:r>
          </a:p>
          <a:p>
            <a:pPr>
              <a:spcAft>
                <a:spcPts val="600"/>
              </a:spcAft>
            </a:pPr>
            <a:r>
              <a:rPr lang="en-CA" dirty="0" smtClean="0">
                <a:solidFill>
                  <a:srgbClr val="FFFF00"/>
                </a:solidFill>
              </a:rPr>
              <a:t>Calvinism</a:t>
            </a:r>
            <a:r>
              <a:rPr lang="en-CA" dirty="0" smtClean="0"/>
              <a:t> and the “primacy of practice” (p. 26)</a:t>
            </a:r>
          </a:p>
        </p:txBody>
      </p:sp>
    </p:spTree>
    <p:extLst>
      <p:ext uri="{BB962C8B-B14F-4D97-AF65-F5344CB8AC3E}">
        <p14:creationId xmlns:p14="http://schemas.microsoft.com/office/powerpoint/2010/main" val="1025680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/>
              <a:t>What were the contours of the religious situation in the Empire?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“Religious tension impaired the working of the imperial constitution and contributed to the outbreak of the war in 1618” (p. 25).</a:t>
            </a:r>
          </a:p>
          <a:p>
            <a:r>
              <a:rPr lang="en-CA" dirty="0" smtClean="0"/>
              <a:t>“Militancy was certainly growing, particularly as those who had only known a </a:t>
            </a:r>
            <a:r>
              <a:rPr lang="en-CA" dirty="0" err="1" smtClean="0"/>
              <a:t>confessionally</a:t>
            </a:r>
            <a:r>
              <a:rPr lang="en-CA" dirty="0" smtClean="0"/>
              <a:t> divided world reached maturity and positions of influence around 1580.  But it is impossible to ascribe the outbreak of war in 1618 directly to such sentiment” (p. 40).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733916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/>
              <a:t>What were the contours of the religious situation in the Empire?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534400" cy="4709160"/>
          </a:xfrm>
        </p:spPr>
        <p:txBody>
          <a:bodyPr/>
          <a:lstStyle/>
          <a:p>
            <a:pPr marL="137160" indent="0" algn="ctr">
              <a:buNone/>
            </a:pPr>
            <a:r>
              <a:rPr lang="en-CA" sz="3200" dirty="0" smtClean="0">
                <a:solidFill>
                  <a:srgbClr val="FFFF00"/>
                </a:solidFill>
              </a:rPr>
              <a:t>Catholicism</a:t>
            </a:r>
          </a:p>
          <a:p>
            <a:r>
              <a:rPr lang="en-CA" dirty="0" smtClean="0"/>
              <a:t>Catholicism’s basic strengths in the Empire:  </a:t>
            </a:r>
            <a:r>
              <a:rPr lang="en-CA" i="1" dirty="0" err="1" smtClean="0"/>
              <a:t>Reichskirche</a:t>
            </a:r>
            <a:r>
              <a:rPr lang="en-CA" dirty="0" smtClean="0"/>
              <a:t>, Habsburgs, Bavaria</a:t>
            </a:r>
          </a:p>
          <a:p>
            <a:r>
              <a:rPr lang="en-CA" dirty="0" smtClean="0"/>
              <a:t>Council of Trent (1545-1563)</a:t>
            </a:r>
          </a:p>
          <a:p>
            <a:r>
              <a:rPr lang="en-CA" dirty="0" smtClean="0"/>
              <a:t>Catholic piety:  processions, pilgrimages, cult of the saints</a:t>
            </a:r>
          </a:p>
          <a:p>
            <a:r>
              <a:rPr lang="en-CA" dirty="0" smtClean="0"/>
              <a:t>Society of Jesus (Jesuits): controversialists, confessors, educators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17566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dirty="0" smtClean="0"/>
              <a:t>Course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686800" cy="5090160"/>
          </a:xfrm>
        </p:spPr>
        <p:txBody>
          <a:bodyPr/>
          <a:lstStyle/>
          <a:p>
            <a:r>
              <a:rPr lang="en-US" dirty="0" smtClean="0"/>
              <a:t>Reading</a:t>
            </a:r>
          </a:p>
          <a:p>
            <a:r>
              <a:rPr lang="en-US" dirty="0" smtClean="0"/>
              <a:t>Value of attendance and participation</a:t>
            </a:r>
          </a:p>
          <a:p>
            <a:pPr lvl="1"/>
            <a:r>
              <a:rPr lang="en-US" dirty="0" smtClean="0">
                <a:solidFill>
                  <a:srgbClr val="FFFF00"/>
                </a:solidFill>
              </a:rPr>
              <a:t>Review the questions on p. 4 of the syllabus in preparation for each class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>
                <a:solidFill>
                  <a:srgbClr val="FFFF00"/>
                </a:solidFill>
              </a:rPr>
              <a:t>Bring assigned readings to every class</a:t>
            </a:r>
            <a:r>
              <a:rPr lang="en-US" dirty="0" smtClean="0"/>
              <a:t>.</a:t>
            </a:r>
          </a:p>
          <a:p>
            <a:r>
              <a:rPr lang="en-US" dirty="0" smtClean="0"/>
              <a:t>Tests</a:t>
            </a:r>
          </a:p>
          <a:p>
            <a:r>
              <a:rPr lang="en-US" dirty="0" smtClean="0"/>
              <a:t>Written assignments</a:t>
            </a:r>
          </a:p>
          <a:p>
            <a:r>
              <a:rPr lang="en-US" dirty="0" smtClean="0"/>
              <a:t>Consult the syllabus regularly and follow all instructions carefully.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/>
              <a:t>What were the contours of the religious situation in the Empire?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7160" indent="0" algn="ctr">
              <a:buNone/>
            </a:pPr>
            <a:r>
              <a:rPr lang="en-CA" sz="3200" dirty="0" smtClean="0">
                <a:solidFill>
                  <a:srgbClr val="FFC000"/>
                </a:solidFill>
              </a:rPr>
              <a:t>Lutheranism</a:t>
            </a:r>
          </a:p>
          <a:p>
            <a:r>
              <a:rPr lang="en-CA" dirty="0" smtClean="0"/>
              <a:t>Augsburg Confession (1530)</a:t>
            </a:r>
          </a:p>
          <a:p>
            <a:r>
              <a:rPr lang="en-CA" dirty="0" smtClean="0"/>
              <a:t>territorial Church</a:t>
            </a:r>
          </a:p>
          <a:p>
            <a:r>
              <a:rPr lang="en-CA" dirty="0" err="1" smtClean="0"/>
              <a:t>Schmalkaldic</a:t>
            </a:r>
            <a:r>
              <a:rPr lang="en-CA" dirty="0" smtClean="0"/>
              <a:t> Wars (1546-1552)</a:t>
            </a:r>
          </a:p>
          <a:p>
            <a:r>
              <a:rPr lang="en-CA" dirty="0" err="1" smtClean="0"/>
              <a:t>intraconfessional</a:t>
            </a:r>
            <a:r>
              <a:rPr lang="en-CA" dirty="0" smtClean="0"/>
              <a:t> conflict: </a:t>
            </a:r>
          </a:p>
          <a:p>
            <a:pPr lvl="1"/>
            <a:r>
              <a:rPr lang="en-CA" sz="2800" dirty="0" err="1" smtClean="0"/>
              <a:t>Philippists</a:t>
            </a:r>
            <a:r>
              <a:rPr lang="en-CA" sz="2800" dirty="0" smtClean="0"/>
              <a:t> vs. </a:t>
            </a:r>
            <a:r>
              <a:rPr lang="en-CA" sz="2800" dirty="0" err="1" smtClean="0"/>
              <a:t>Gnesio</a:t>
            </a:r>
            <a:r>
              <a:rPr lang="en-CA" sz="2800" dirty="0" smtClean="0"/>
              <a:t>-Lutherans</a:t>
            </a:r>
          </a:p>
          <a:p>
            <a:pPr lvl="1"/>
            <a:r>
              <a:rPr lang="en-CA" sz="2800" dirty="0" smtClean="0"/>
              <a:t>Book of Concord (1580)</a:t>
            </a:r>
          </a:p>
          <a:p>
            <a:r>
              <a:rPr lang="en-CA" dirty="0" smtClean="0"/>
              <a:t>preponderance in territory and population but not in imperial institutions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9542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/>
              <a:t>What were the contours of the religious situation in the Empire?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7160" indent="0" algn="ctr">
              <a:buNone/>
            </a:pPr>
            <a:r>
              <a:rPr lang="en-CA" sz="3200" dirty="0" smtClean="0">
                <a:solidFill>
                  <a:srgbClr val="29F20E"/>
                </a:solidFill>
              </a:rPr>
              <a:t>Calvinism</a:t>
            </a:r>
          </a:p>
          <a:p>
            <a:r>
              <a:rPr lang="en-CA" dirty="0" smtClean="0"/>
              <a:t>John Calvin, reformer of Geneva (d. 1564)</a:t>
            </a:r>
          </a:p>
          <a:p>
            <a:r>
              <a:rPr lang="en-CA" dirty="0" smtClean="0"/>
              <a:t>doctrinal differences</a:t>
            </a:r>
          </a:p>
          <a:p>
            <a:r>
              <a:rPr lang="en-CA" dirty="0" smtClean="0"/>
              <a:t>a minority with Lutheran converts</a:t>
            </a:r>
          </a:p>
          <a:p>
            <a:r>
              <a:rPr lang="en-CA" dirty="0" smtClean="0"/>
              <a:t>foothold in Empire:  Palatinate (1560), Hessen (1603), Brandenburg (1613)</a:t>
            </a:r>
          </a:p>
          <a:p>
            <a:r>
              <a:rPr lang="en-CA" dirty="0" smtClean="0"/>
              <a:t>Heidelberg Catechism (1563)</a:t>
            </a:r>
          </a:p>
          <a:p>
            <a:r>
              <a:rPr lang="en-CA" dirty="0" smtClean="0"/>
              <a:t>leadership of the Elector Palatine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748494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6200"/>
            <a:ext cx="8763000" cy="1066800"/>
          </a:xfrm>
        </p:spPr>
        <p:txBody>
          <a:bodyPr>
            <a:noAutofit/>
          </a:bodyPr>
          <a:lstStyle/>
          <a:p>
            <a:r>
              <a:rPr lang="en-CA" sz="3600" dirty="0" smtClean="0"/>
              <a:t>What was the Peace of Augsburg (1555)?</a:t>
            </a:r>
            <a:endParaRPr lang="en-C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219200"/>
            <a:ext cx="8915400" cy="5334000"/>
          </a:xfrm>
        </p:spPr>
        <p:txBody>
          <a:bodyPr>
            <a:normAutofit/>
          </a:bodyPr>
          <a:lstStyle/>
          <a:p>
            <a:r>
              <a:rPr lang="en-CA" sz="3200" dirty="0" smtClean="0"/>
              <a:t>a religious peace within a context of constitutional reforms</a:t>
            </a:r>
          </a:p>
          <a:p>
            <a:r>
              <a:rPr lang="en-CA" sz="3200" dirty="0" smtClean="0"/>
              <a:t>an ambiguous peace: </a:t>
            </a:r>
          </a:p>
          <a:p>
            <a:pPr lvl="1"/>
            <a:r>
              <a:rPr lang="en-CA" sz="2800" dirty="0" smtClean="0"/>
              <a:t>faith and terms (e.g. “reformation) not defined</a:t>
            </a:r>
          </a:p>
          <a:p>
            <a:pPr lvl="1"/>
            <a:r>
              <a:rPr lang="en-CA" sz="2800" dirty="0" smtClean="0"/>
              <a:t>adherents of the Confession of Augsburg</a:t>
            </a:r>
          </a:p>
          <a:p>
            <a:pPr lvl="1"/>
            <a:r>
              <a:rPr lang="en-CA" sz="2800" dirty="0" smtClean="0"/>
              <a:t>right of reformation (</a:t>
            </a:r>
            <a:r>
              <a:rPr lang="en-CA" sz="2800" i="1" dirty="0" err="1" smtClean="0"/>
              <a:t>ius</a:t>
            </a:r>
            <a:r>
              <a:rPr lang="en-CA" sz="2800" i="1" dirty="0" smtClean="0"/>
              <a:t> </a:t>
            </a:r>
            <a:r>
              <a:rPr lang="en-CA" sz="2800" i="1" dirty="0" err="1" smtClean="0"/>
              <a:t>reformandi</a:t>
            </a:r>
            <a:r>
              <a:rPr lang="en-CA" sz="2800" dirty="0" smtClean="0"/>
              <a:t>):  1552</a:t>
            </a:r>
          </a:p>
          <a:p>
            <a:pPr lvl="1"/>
            <a:r>
              <a:rPr lang="en-CA" sz="2800" dirty="0" smtClean="0"/>
              <a:t>right to emigrate (</a:t>
            </a:r>
            <a:r>
              <a:rPr lang="en-CA" sz="2800" i="1" dirty="0" err="1" smtClean="0"/>
              <a:t>ius</a:t>
            </a:r>
            <a:r>
              <a:rPr lang="en-CA" sz="2800" i="1" dirty="0" smtClean="0"/>
              <a:t> </a:t>
            </a:r>
            <a:r>
              <a:rPr lang="en-CA" sz="2800" i="1" dirty="0" err="1" smtClean="0"/>
              <a:t>emigrandi</a:t>
            </a:r>
            <a:r>
              <a:rPr lang="en-CA" sz="2800" dirty="0" smtClean="0"/>
              <a:t>)</a:t>
            </a:r>
          </a:p>
          <a:p>
            <a:pPr lvl="1"/>
            <a:r>
              <a:rPr lang="en-CA" sz="2800" dirty="0" smtClean="0"/>
              <a:t>Article 18:  ecclesiastical reservation</a:t>
            </a:r>
          </a:p>
          <a:p>
            <a:pPr lvl="1"/>
            <a:r>
              <a:rPr lang="en-CA" sz="2800" dirty="0" smtClean="0"/>
              <a:t>Declaration of Ferdinand</a:t>
            </a:r>
          </a:p>
          <a:p>
            <a:pPr lvl="2"/>
            <a:r>
              <a:rPr lang="en-CA" sz="2600" dirty="0"/>
              <a:t>“the most contested parts of the 1555 Peace” (p. 45)</a:t>
            </a:r>
          </a:p>
          <a:p>
            <a:pPr lvl="2"/>
            <a:endParaRPr lang="en-CA" sz="2600" dirty="0" smtClean="0"/>
          </a:p>
          <a:p>
            <a:pPr lvl="2"/>
            <a:endParaRPr lang="en-CA" sz="2600" dirty="0"/>
          </a:p>
        </p:txBody>
      </p:sp>
    </p:spTree>
    <p:extLst>
      <p:ext uri="{BB962C8B-B14F-4D97-AF65-F5344CB8AC3E}">
        <p14:creationId xmlns:p14="http://schemas.microsoft.com/office/powerpoint/2010/main" val="4039455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CA" sz="3600" dirty="0"/>
              <a:t>What was the Peace of Augsburg (1555)?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i="1" dirty="0" err="1" smtClean="0"/>
              <a:t>cuius</a:t>
            </a:r>
            <a:r>
              <a:rPr lang="en-CA" i="1" dirty="0" smtClean="0"/>
              <a:t> </a:t>
            </a:r>
            <a:r>
              <a:rPr lang="en-CA" i="1" dirty="0" err="1" smtClean="0"/>
              <a:t>regio</a:t>
            </a:r>
            <a:r>
              <a:rPr lang="en-CA" i="1" dirty="0" smtClean="0"/>
              <a:t> </a:t>
            </a:r>
            <a:r>
              <a:rPr lang="en-CA" i="1" dirty="0" err="1" smtClean="0"/>
              <a:t>eius</a:t>
            </a:r>
            <a:r>
              <a:rPr lang="en-CA" i="1" dirty="0" smtClean="0"/>
              <a:t> </a:t>
            </a:r>
            <a:r>
              <a:rPr lang="en-CA" i="1" dirty="0" err="1" smtClean="0"/>
              <a:t>religio</a:t>
            </a:r>
            <a:r>
              <a:rPr lang="en-CA" dirty="0" smtClean="0"/>
              <a:t>:  The religion of the prince determines the religion of his territory.</a:t>
            </a:r>
          </a:p>
          <a:p>
            <a:r>
              <a:rPr lang="en-CA" dirty="0" smtClean="0"/>
              <a:t>Calvinists</a:t>
            </a:r>
          </a:p>
          <a:p>
            <a:r>
              <a:rPr lang="en-CA" dirty="0" smtClean="0"/>
              <a:t>arbitration for disputes:  </a:t>
            </a:r>
            <a:r>
              <a:rPr lang="en-CA" i="1" dirty="0" err="1" smtClean="0"/>
              <a:t>Reichskammergericht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072384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>
            <a:noAutofit/>
          </a:bodyPr>
          <a:lstStyle/>
          <a:p>
            <a:r>
              <a:rPr lang="en-CA" sz="3600" dirty="0" smtClean="0"/>
              <a:t>How should the </a:t>
            </a:r>
            <a:r>
              <a:rPr lang="en-CA" sz="3600" dirty="0"/>
              <a:t>Peace of Augsburg </a:t>
            </a:r>
            <a:r>
              <a:rPr lang="en-CA" sz="3600" dirty="0" smtClean="0"/>
              <a:t>be interpreted?</a:t>
            </a:r>
            <a:endParaRPr lang="en-C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610600" cy="4937760"/>
          </a:xfrm>
        </p:spPr>
        <p:txBody>
          <a:bodyPr/>
          <a:lstStyle/>
          <a:p>
            <a:r>
              <a:rPr lang="en-CA" dirty="0" smtClean="0"/>
              <a:t>Puzzles</a:t>
            </a:r>
          </a:p>
          <a:p>
            <a:pPr marL="651510" indent="-514350">
              <a:buClr>
                <a:srgbClr val="FFFF00"/>
              </a:buClr>
              <a:buFont typeface="+mj-lt"/>
              <a:buAutoNum type="arabicPeriod"/>
            </a:pPr>
            <a:r>
              <a:rPr lang="en-CA" dirty="0" smtClean="0"/>
              <a:t>Could Lutheran princes incorporate ecclesiastical territories?</a:t>
            </a:r>
          </a:p>
          <a:p>
            <a:pPr marL="971550" lvl="1" indent="-514350">
              <a:buClr>
                <a:srgbClr val="FFFF00"/>
              </a:buClr>
            </a:pPr>
            <a:r>
              <a:rPr lang="en-CA" dirty="0" smtClean="0"/>
              <a:t>Lutherans in cathedral chapters; diocesan administrators</a:t>
            </a:r>
          </a:p>
          <a:p>
            <a:pPr marL="651510" indent="-514350">
              <a:buClr>
                <a:srgbClr val="FFFF00"/>
              </a:buClr>
              <a:buFont typeface="+mj-lt"/>
              <a:buAutoNum type="arabicPeriod"/>
            </a:pPr>
            <a:r>
              <a:rPr lang="en-CA" dirty="0" smtClean="0"/>
              <a:t>What was the status of unincorporated mediate ecclesiastical property in Lutheran territories?</a:t>
            </a:r>
          </a:p>
          <a:p>
            <a:pPr marL="651510" indent="-514350">
              <a:buClr>
                <a:srgbClr val="FFFF00"/>
              </a:buClr>
              <a:buFont typeface="+mj-lt"/>
              <a:buAutoNum type="arabicPeriod"/>
            </a:pPr>
            <a:r>
              <a:rPr lang="en-CA" dirty="0" smtClean="0"/>
              <a:t>What was the status of subjects’ religious freedoms?</a:t>
            </a:r>
          </a:p>
          <a:p>
            <a:pPr marL="971550" lvl="1" indent="-514350">
              <a:buClr>
                <a:srgbClr val="FFFF00"/>
              </a:buClr>
            </a:pPr>
            <a:r>
              <a:rPr lang="en-CA" dirty="0" smtClean="0"/>
              <a:t>princely expulsion vs. voluntary freedoms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79008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65238"/>
          </a:xfrm>
        </p:spPr>
        <p:txBody>
          <a:bodyPr>
            <a:noAutofit/>
          </a:bodyPr>
          <a:lstStyle/>
          <a:p>
            <a:r>
              <a:rPr lang="en-CA" sz="3600" dirty="0"/>
              <a:t>How should the Peace of Augsburg be interpreted?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10600" cy="4709160"/>
          </a:xfrm>
        </p:spPr>
        <p:txBody>
          <a:bodyPr/>
          <a:lstStyle/>
          <a:p>
            <a:r>
              <a:rPr lang="en-CA" dirty="0" smtClean="0"/>
              <a:t>“the fundamental underlying problem: the Peace had given Lutherans legal equality, but left Catholics with a political majority” (p. 45)</a:t>
            </a:r>
          </a:p>
          <a:p>
            <a:r>
              <a:rPr lang="en-CA" dirty="0" smtClean="0"/>
              <a:t>imperial efforts to defuse tension:  Ferdinand I, Maximilian II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768894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66800"/>
          </a:xfrm>
        </p:spPr>
        <p:txBody>
          <a:bodyPr>
            <a:noAutofit/>
          </a:bodyPr>
          <a:lstStyle/>
          <a:p>
            <a:r>
              <a:rPr lang="en-CA" sz="3600" dirty="0"/>
              <a:t>How should the Peace of Augsburg be interpreted?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610600" cy="4861560"/>
          </a:xfrm>
        </p:spPr>
        <p:txBody>
          <a:bodyPr/>
          <a:lstStyle/>
          <a:p>
            <a:r>
              <a:rPr lang="en-CA" sz="3200" dirty="0" smtClean="0"/>
              <a:t>Catholic views</a:t>
            </a:r>
          </a:p>
          <a:p>
            <a:pPr lvl="1"/>
            <a:r>
              <a:rPr lang="en-CA" sz="2800" dirty="0" smtClean="0"/>
              <a:t>the lesser of two evils (toleration vs. war)</a:t>
            </a:r>
          </a:p>
          <a:p>
            <a:pPr lvl="1"/>
            <a:r>
              <a:rPr lang="en-CA" sz="2800" dirty="0" smtClean="0"/>
              <a:t>moderates:  </a:t>
            </a:r>
          </a:p>
          <a:p>
            <a:pPr lvl="2"/>
            <a:r>
              <a:rPr lang="en-CA" sz="2400" dirty="0" smtClean="0"/>
              <a:t>a stable peace with unequal Lutheran dissenters in a Catholic Empire</a:t>
            </a:r>
          </a:p>
          <a:p>
            <a:pPr lvl="2"/>
            <a:r>
              <a:rPr lang="en-CA" sz="2400" dirty="0" smtClean="0"/>
              <a:t>a limit to Lutheran expansion with the opportunity of conversion to Catholicism</a:t>
            </a:r>
          </a:p>
          <a:p>
            <a:pPr lvl="1"/>
            <a:r>
              <a:rPr lang="en-CA" sz="2800" dirty="0" smtClean="0"/>
              <a:t>militants:  a temporary suspension of the Edict of Worms (1521) until a theological resolution </a:t>
            </a:r>
            <a:r>
              <a:rPr lang="en-CA" sz="2800" dirty="0" smtClean="0">
                <a:sym typeface="Wingdings" pitchFamily="2" charset="2"/>
              </a:rPr>
              <a:t> Council of Trent!</a:t>
            </a:r>
            <a:endParaRPr lang="en-CA" sz="2800" dirty="0"/>
          </a:p>
        </p:txBody>
      </p:sp>
    </p:spTree>
    <p:extLst>
      <p:ext uri="{BB962C8B-B14F-4D97-AF65-F5344CB8AC3E}">
        <p14:creationId xmlns:p14="http://schemas.microsoft.com/office/powerpoint/2010/main" val="538916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CA" sz="3600" dirty="0"/>
              <a:t>How should the Peace of Augsburg be interpreted?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sz="3200" dirty="0" smtClean="0"/>
              <a:t>Protestant views</a:t>
            </a:r>
          </a:p>
          <a:p>
            <a:pPr lvl="1"/>
            <a:r>
              <a:rPr lang="en-CA" sz="2800" dirty="0" smtClean="0"/>
              <a:t>a beginning, not an end</a:t>
            </a:r>
          </a:p>
          <a:p>
            <a:pPr lvl="1"/>
            <a:r>
              <a:rPr lang="en-CA" sz="2800" dirty="0" smtClean="0"/>
              <a:t>resistance or obedience?</a:t>
            </a:r>
          </a:p>
          <a:p>
            <a:pPr lvl="2"/>
            <a:r>
              <a:rPr lang="en-CA" sz="2800" dirty="0" smtClean="0"/>
              <a:t>just war: recognized authority, just cause, extent of resistance: fight injustice or overthrow </a:t>
            </a:r>
            <a:r>
              <a:rPr lang="en-CA" sz="2800" smtClean="0"/>
              <a:t>a regime?</a:t>
            </a:r>
            <a:endParaRPr lang="en-CA" sz="2800" dirty="0" smtClean="0"/>
          </a:p>
          <a:p>
            <a:pPr lvl="2"/>
            <a:r>
              <a:rPr lang="en-CA" sz="2800" dirty="0" smtClean="0"/>
              <a:t>right of resistance for lesser magistrates</a:t>
            </a:r>
          </a:p>
          <a:p>
            <a:pPr lvl="2"/>
            <a:r>
              <a:rPr lang="en-CA" sz="2800" dirty="0" smtClean="0"/>
              <a:t>the effect of 1555</a:t>
            </a:r>
            <a:endParaRPr lang="en-CA" sz="2800" dirty="0"/>
          </a:p>
        </p:txBody>
      </p:sp>
    </p:spTree>
    <p:extLst>
      <p:ext uri="{BB962C8B-B14F-4D97-AF65-F5344CB8AC3E}">
        <p14:creationId xmlns:p14="http://schemas.microsoft.com/office/powerpoint/2010/main" val="1615580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219200"/>
          </a:xfrm>
        </p:spPr>
        <p:txBody>
          <a:bodyPr>
            <a:noAutofit/>
          </a:bodyPr>
          <a:lstStyle/>
          <a:p>
            <a:r>
              <a:rPr lang="en-CA" sz="3600" dirty="0"/>
              <a:t>How should the Peace of Augsburg be interpreted?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458200" cy="4861560"/>
          </a:xfrm>
        </p:spPr>
        <p:txBody>
          <a:bodyPr>
            <a:normAutofit fontScale="92500"/>
          </a:bodyPr>
          <a:lstStyle/>
          <a:p>
            <a:r>
              <a:rPr lang="en-CA" dirty="0" smtClean="0"/>
              <a:t>Wilson’s views</a:t>
            </a:r>
          </a:p>
          <a:p>
            <a:pPr lvl="1"/>
            <a:r>
              <a:rPr lang="en-CA" sz="2800" dirty="0" smtClean="0"/>
              <a:t>vs. Geoffrey Parker: “a temporary end to open confessional warfare in Germany”</a:t>
            </a:r>
          </a:p>
          <a:p>
            <a:pPr lvl="1"/>
            <a:r>
              <a:rPr lang="en-CA" sz="2800" dirty="0" smtClean="0"/>
              <a:t>63 years of peace</a:t>
            </a:r>
          </a:p>
          <a:p>
            <a:pPr lvl="1"/>
            <a:r>
              <a:rPr lang="en-CA" sz="2800" dirty="0" smtClean="0"/>
              <a:t>a “comparatively satisfactory settlement” (p. 43)</a:t>
            </a:r>
          </a:p>
          <a:p>
            <a:pPr lvl="1"/>
            <a:r>
              <a:rPr lang="en-CA" sz="2800" dirty="0" smtClean="0"/>
              <a:t>foundation for the Peace of Westphalia</a:t>
            </a:r>
          </a:p>
          <a:p>
            <a:pPr lvl="1"/>
            <a:r>
              <a:rPr lang="en-CA" sz="2800" dirty="0" smtClean="0"/>
              <a:t>“little basis…for the standard interpretation…of steadily polarizing opinion” (p. 46)</a:t>
            </a:r>
          </a:p>
          <a:p>
            <a:pPr lvl="1"/>
            <a:r>
              <a:rPr lang="en-CA" sz="2800" dirty="0" smtClean="0"/>
              <a:t>waxing and waning of moderate and militant opinions</a:t>
            </a:r>
            <a:endParaRPr lang="en-CA" sz="2800" dirty="0"/>
          </a:p>
        </p:txBody>
      </p:sp>
    </p:spTree>
    <p:extLst>
      <p:ext uri="{BB962C8B-B14F-4D97-AF65-F5344CB8AC3E}">
        <p14:creationId xmlns:p14="http://schemas.microsoft.com/office/powerpoint/2010/main" val="775793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610600" cy="1143000"/>
          </a:xfrm>
        </p:spPr>
        <p:txBody>
          <a:bodyPr>
            <a:noAutofit/>
          </a:bodyPr>
          <a:lstStyle/>
          <a:p>
            <a:r>
              <a:rPr lang="en-CA" sz="3200" dirty="0" smtClean="0"/>
              <a:t>How should we read primary documents?</a:t>
            </a:r>
            <a:endParaRPr lang="en-CA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610600" cy="5105400"/>
          </a:xfrm>
        </p:spPr>
        <p:txBody>
          <a:bodyPr>
            <a:normAutofit/>
          </a:bodyPr>
          <a:lstStyle/>
          <a:p>
            <a:r>
              <a:rPr lang="en-CA" dirty="0" smtClean="0"/>
              <a:t>Who produced the document?</a:t>
            </a:r>
          </a:p>
          <a:p>
            <a:r>
              <a:rPr lang="en-CA" dirty="0" smtClean="0"/>
              <a:t>What date can we assign to the document?</a:t>
            </a:r>
          </a:p>
          <a:p>
            <a:r>
              <a:rPr lang="en-CA" dirty="0" smtClean="0"/>
              <a:t>What is the document’s context?</a:t>
            </a:r>
          </a:p>
          <a:p>
            <a:r>
              <a:rPr lang="en-CA" dirty="0" smtClean="0"/>
              <a:t>What are the main concepts in the document?</a:t>
            </a:r>
          </a:p>
          <a:p>
            <a:r>
              <a:rPr lang="en-CA" dirty="0" smtClean="0"/>
              <a:t>What basic message does the document communicate?  How is it historically significant?</a:t>
            </a:r>
          </a:p>
          <a:p>
            <a:r>
              <a:rPr lang="en-CA" dirty="0" smtClean="0"/>
              <a:t>Do particular passages reveal significant information?</a:t>
            </a:r>
          </a:p>
          <a:p>
            <a:r>
              <a:rPr lang="en-CA" dirty="0" smtClean="0"/>
              <a:t>Is the document logically self-consistent, or do you notice any contradictions?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697148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CA" sz="4000" dirty="0" smtClean="0"/>
              <a:t>Resources for Course</a:t>
            </a:r>
            <a:endParaRPr lang="en-CA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090160"/>
          </a:xfrm>
        </p:spPr>
        <p:txBody>
          <a:bodyPr/>
          <a:lstStyle/>
          <a:p>
            <a:r>
              <a:rPr lang="en-CA" b="1" dirty="0" smtClean="0">
                <a:hlinkClick r:id="rId2"/>
              </a:rPr>
              <a:t>Home page</a:t>
            </a:r>
            <a:endParaRPr lang="en-CA" b="1" dirty="0" smtClean="0"/>
          </a:p>
          <a:p>
            <a:pPr lvl="1"/>
            <a:r>
              <a:rPr lang="en-CA" dirty="0" smtClean="0"/>
              <a:t>slides for lectures and tutorials</a:t>
            </a:r>
          </a:p>
          <a:p>
            <a:r>
              <a:rPr lang="en-CA" dirty="0" smtClean="0"/>
              <a:t>Maps</a:t>
            </a:r>
          </a:p>
          <a:p>
            <a:pPr lvl="1"/>
            <a:r>
              <a:rPr lang="en-CA" dirty="0" smtClean="0"/>
              <a:t>online</a:t>
            </a:r>
          </a:p>
          <a:p>
            <a:pPr lvl="1"/>
            <a:r>
              <a:rPr lang="en-CA" i="1" dirty="0" smtClean="0"/>
              <a:t>Europe’s Tragedy</a:t>
            </a:r>
            <a:endParaRPr lang="en-CA" dirty="0" smtClean="0"/>
          </a:p>
          <a:p>
            <a:pPr lvl="1"/>
            <a:r>
              <a:rPr lang="en-CA" i="1" dirty="0" smtClean="0"/>
              <a:t>Sourcebook</a:t>
            </a:r>
            <a:endParaRPr lang="en-CA" dirty="0" smtClean="0"/>
          </a:p>
          <a:p>
            <a:r>
              <a:rPr lang="en-CA" dirty="0" smtClean="0"/>
              <a:t>Genealogy in </a:t>
            </a:r>
            <a:r>
              <a:rPr lang="en-CA" i="1" dirty="0" smtClean="0"/>
              <a:t>Europe’s Tragedy</a:t>
            </a:r>
          </a:p>
          <a:p>
            <a:r>
              <a:rPr lang="en-CA" dirty="0" smtClean="0"/>
              <a:t>Chronology in </a:t>
            </a:r>
            <a:r>
              <a:rPr lang="en-CA" i="1" dirty="0" smtClean="0"/>
              <a:t>Sourcebook</a:t>
            </a:r>
          </a:p>
          <a:p>
            <a:r>
              <a:rPr lang="en-CA" dirty="0" smtClean="0"/>
              <a:t>SFU Library</a:t>
            </a:r>
          </a:p>
        </p:txBody>
      </p:sp>
    </p:spTree>
    <p:extLst>
      <p:ext uri="{BB962C8B-B14F-4D97-AF65-F5344CB8AC3E}">
        <p14:creationId xmlns:p14="http://schemas.microsoft.com/office/powerpoint/2010/main" val="411100585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en-CA" sz="3600" i="1" dirty="0" smtClean="0"/>
              <a:t>Sourcebook</a:t>
            </a:r>
            <a:r>
              <a:rPr lang="en-CA" sz="3600" dirty="0" smtClean="0"/>
              <a:t>, docs. 1 and 2</a:t>
            </a:r>
            <a:endParaRPr lang="en-CA" sz="36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37760"/>
          </a:xfrm>
        </p:spPr>
        <p:txBody>
          <a:bodyPr/>
          <a:lstStyle/>
          <a:p>
            <a:r>
              <a:rPr lang="en-CA" dirty="0" smtClean="0"/>
              <a:t>the primacy of peace</a:t>
            </a:r>
          </a:p>
          <a:p>
            <a:r>
              <a:rPr lang="en-CA" dirty="0" smtClean="0"/>
              <a:t>Who benefits?</a:t>
            </a:r>
          </a:p>
          <a:p>
            <a:r>
              <a:rPr lang="en-CA" dirty="0" smtClean="0"/>
              <a:t>What are the issues?  What is </a:t>
            </a:r>
            <a:r>
              <a:rPr lang="en-CA" smtClean="0"/>
              <a:t>at stake?</a:t>
            </a:r>
            <a:endParaRPr lang="en-CA" dirty="0" smtClean="0"/>
          </a:p>
          <a:p>
            <a:r>
              <a:rPr lang="en-CA" dirty="0" smtClean="0"/>
              <a:t>Article 18 and the Declaration of Ferdinand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681800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CA" dirty="0" smtClean="0"/>
              <a:t>Interpreting the Thirty Years War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458200" cy="5090160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CA" dirty="0" smtClean="0"/>
              <a:t>Earliest interpretations: popularity of the Peace of Westphalia (1648): “preserving the liberties of Protestant Germans and strengthening the imperial constitution” (p. 3)</a:t>
            </a:r>
          </a:p>
          <a:p>
            <a:r>
              <a:rPr lang="en-CA" dirty="0" smtClean="0"/>
              <a:t>after the French Revolution (1789) and in the context of European Romanticism</a:t>
            </a:r>
          </a:p>
          <a:p>
            <a:pPr marL="1042416" lvl="1" indent="-457200">
              <a:buClr>
                <a:srgbClr val="FFFF00"/>
              </a:buClr>
              <a:buFont typeface="+mj-lt"/>
              <a:buAutoNum type="arabicPeriod"/>
            </a:pPr>
            <a:r>
              <a:rPr lang="en-CA" dirty="0" smtClean="0"/>
              <a:t>narrative of death and destruction</a:t>
            </a:r>
          </a:p>
          <a:p>
            <a:pPr marL="1042416" lvl="1" indent="-457200">
              <a:buClr>
                <a:srgbClr val="FFFF00"/>
              </a:buClr>
              <a:buFont typeface="+mj-lt"/>
              <a:buAutoNum type="arabicPeriod"/>
            </a:pPr>
            <a:r>
              <a:rPr lang="en-CA" dirty="0" smtClean="0"/>
              <a:t>“tragic inevitability” (p. 6)</a:t>
            </a:r>
          </a:p>
          <a:p>
            <a:pPr marL="1042416" lvl="1" indent="-457200">
              <a:buClr>
                <a:srgbClr val="FFFF00"/>
              </a:buClr>
              <a:buFont typeface="+mj-lt"/>
              <a:buAutoNum type="arabicPeriod"/>
            </a:pPr>
            <a:r>
              <a:rPr lang="en-CA" dirty="0" smtClean="0"/>
              <a:t>a choice of </a:t>
            </a:r>
            <a:r>
              <a:rPr lang="en-CA" dirty="0" err="1" smtClean="0"/>
              <a:t>Germanies</a:t>
            </a:r>
            <a:endParaRPr lang="en-CA" dirty="0" smtClean="0"/>
          </a:p>
        </p:txBody>
      </p:sp>
    </p:spTree>
    <p:extLst>
      <p:ext uri="{BB962C8B-B14F-4D97-AF65-F5344CB8AC3E}">
        <p14:creationId xmlns:p14="http://schemas.microsoft.com/office/powerpoint/2010/main" val="3358010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>
            <a:normAutofit fontScale="90000"/>
          </a:bodyPr>
          <a:lstStyle/>
          <a:p>
            <a:r>
              <a:rPr lang="en-CA" dirty="0" smtClean="0"/>
              <a:t>Interpreting the Thirty Years War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37760"/>
          </a:xfrm>
        </p:spPr>
        <p:txBody>
          <a:bodyPr/>
          <a:lstStyle/>
          <a:p>
            <a:r>
              <a:rPr lang="en-CA" dirty="0" smtClean="0"/>
              <a:t>other national narratives</a:t>
            </a:r>
          </a:p>
          <a:p>
            <a:r>
              <a:rPr lang="en-CA" dirty="0" smtClean="0"/>
              <a:t>a religious war</a:t>
            </a:r>
          </a:p>
          <a:p>
            <a:r>
              <a:rPr lang="en-CA" dirty="0" smtClean="0"/>
              <a:t>a war that contributed to the secularization and modernization of Europe </a:t>
            </a:r>
            <a:r>
              <a:rPr lang="en-CA" dirty="0" smtClean="0">
                <a:sym typeface="Wingdings" pitchFamily="2" charset="2"/>
              </a:rPr>
              <a:t> absolutism</a:t>
            </a:r>
          </a:p>
          <a:p>
            <a:r>
              <a:rPr lang="en-CA" dirty="0" smtClean="0">
                <a:sym typeface="Wingdings" pitchFamily="2" charset="2"/>
              </a:rPr>
              <a:t>a wider war (international war school)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723755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CA" dirty="0" smtClean="0"/>
              <a:t>Wilson’s Argument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763000" cy="4937760"/>
          </a:xfrm>
        </p:spPr>
        <p:txBody>
          <a:bodyPr/>
          <a:lstStyle/>
          <a:p>
            <a:r>
              <a:rPr lang="en-CA" sz="3600" dirty="0" smtClean="0"/>
              <a:t>Three distinctive elements:</a:t>
            </a:r>
          </a:p>
          <a:p>
            <a:pPr marL="1042416" lvl="1" indent="-457200">
              <a:spcAft>
                <a:spcPts val="1200"/>
              </a:spcAft>
              <a:buClr>
                <a:srgbClr val="FFFF00"/>
              </a:buClr>
              <a:buFont typeface="+mj-lt"/>
              <a:buAutoNum type="arabicPeriod"/>
            </a:pPr>
            <a:r>
              <a:rPr lang="en-CA" sz="3200" dirty="0" smtClean="0"/>
              <a:t>The war affected all of Europe.</a:t>
            </a:r>
          </a:p>
          <a:p>
            <a:pPr marL="1042416" lvl="1" indent="-457200">
              <a:spcAft>
                <a:spcPts val="1200"/>
              </a:spcAft>
              <a:buClr>
                <a:srgbClr val="FFFF00"/>
              </a:buClr>
              <a:buFont typeface="+mj-lt"/>
              <a:buAutoNum type="arabicPeriod"/>
            </a:pPr>
            <a:r>
              <a:rPr lang="en-CA" sz="3200" dirty="0" smtClean="0"/>
              <a:t>The war was not fundamentally a religious war.</a:t>
            </a:r>
          </a:p>
          <a:p>
            <a:pPr marL="1042416" lvl="1" indent="-457200">
              <a:spcAft>
                <a:spcPts val="1200"/>
              </a:spcAft>
              <a:buClr>
                <a:srgbClr val="FFFF00"/>
              </a:buClr>
              <a:buFont typeface="+mj-lt"/>
              <a:buAutoNum type="arabicPeriod"/>
            </a:pPr>
            <a:r>
              <a:rPr lang="en-CA" sz="3200" dirty="0" smtClean="0"/>
              <a:t>The war was not inevitable.</a:t>
            </a:r>
            <a:endParaRPr lang="en-CA" sz="3200" dirty="0"/>
          </a:p>
        </p:txBody>
      </p:sp>
    </p:spTree>
    <p:extLst>
      <p:ext uri="{BB962C8B-B14F-4D97-AF65-F5344CB8AC3E}">
        <p14:creationId xmlns:p14="http://schemas.microsoft.com/office/powerpoint/2010/main" val="3993989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>
            <a:normAutofit/>
          </a:bodyPr>
          <a:lstStyle/>
          <a:p>
            <a:r>
              <a:rPr lang="en-CA" dirty="0" smtClean="0"/>
              <a:t>Wilson’s Argument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534400" cy="5013960"/>
          </a:xfrm>
        </p:spPr>
        <p:txBody>
          <a:bodyPr/>
          <a:lstStyle/>
          <a:p>
            <a:pPr marL="722376" indent="-457200">
              <a:buClr>
                <a:srgbClr val="FFFF00"/>
              </a:buClr>
              <a:buFont typeface="+mj-lt"/>
              <a:buAutoNum type="arabicPeriod"/>
            </a:pPr>
            <a:r>
              <a:rPr lang="en-CA" sz="3200" b="1" dirty="0" smtClean="0"/>
              <a:t>The war affected all of Europe.</a:t>
            </a:r>
          </a:p>
          <a:p>
            <a:pPr marL="1307592" lvl="2" indent="-457200">
              <a:buClr>
                <a:srgbClr val="FFFF00"/>
              </a:buClr>
            </a:pPr>
            <a:r>
              <a:rPr lang="en-CA" sz="2800" dirty="0" smtClean="0"/>
              <a:t>Russia</a:t>
            </a:r>
          </a:p>
          <a:p>
            <a:pPr marL="1307592" lvl="2" indent="-457200">
              <a:buClr>
                <a:srgbClr val="FFFF00"/>
              </a:buClr>
            </a:pPr>
            <a:r>
              <a:rPr lang="en-CA" sz="2800" dirty="0" smtClean="0"/>
              <a:t>Poland, Ottoman Empire</a:t>
            </a:r>
          </a:p>
          <a:p>
            <a:pPr marL="1307592" lvl="2" indent="-457200">
              <a:buClr>
                <a:srgbClr val="FFFF00"/>
              </a:buClr>
            </a:pPr>
            <a:r>
              <a:rPr lang="en-CA" sz="2800" dirty="0" smtClean="0"/>
              <a:t>Dutch Republic; France, Spain</a:t>
            </a:r>
          </a:p>
          <a:p>
            <a:pPr marL="1307592" lvl="2" indent="-457200">
              <a:buClr>
                <a:srgbClr val="FFFF00"/>
              </a:buClr>
            </a:pPr>
            <a:r>
              <a:rPr lang="en-CA" sz="2800" dirty="0" smtClean="0"/>
              <a:t>Britain</a:t>
            </a:r>
          </a:p>
          <a:p>
            <a:pPr marL="1307592" lvl="2" indent="-457200">
              <a:buClr>
                <a:srgbClr val="FFFF00"/>
              </a:buClr>
            </a:pPr>
            <a:r>
              <a:rPr lang="en-CA" sz="2800" dirty="0" smtClean="0"/>
              <a:t>Denmark, Sweden</a:t>
            </a:r>
          </a:p>
        </p:txBody>
      </p:sp>
    </p:spTree>
    <p:extLst>
      <p:ext uri="{BB962C8B-B14F-4D97-AF65-F5344CB8AC3E}">
        <p14:creationId xmlns:p14="http://schemas.microsoft.com/office/powerpoint/2010/main" val="2422234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CA" dirty="0" smtClean="0"/>
              <a:t>Wilson’s Argument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838200"/>
            <a:ext cx="8763000" cy="5471160"/>
          </a:xfrm>
        </p:spPr>
        <p:txBody>
          <a:bodyPr>
            <a:normAutofit/>
          </a:bodyPr>
          <a:lstStyle/>
          <a:p>
            <a:pPr marL="651510" indent="-514350">
              <a:buClr>
                <a:srgbClr val="FFFF00"/>
              </a:buClr>
              <a:buFont typeface="+mj-lt"/>
              <a:buAutoNum type="arabicPeriod" startAt="2"/>
            </a:pPr>
            <a:r>
              <a:rPr lang="en-CA" b="1" dirty="0" smtClean="0"/>
              <a:t>The war was not fundamentally a religious war.</a:t>
            </a:r>
          </a:p>
          <a:p>
            <a:pPr marL="971550" lvl="1" indent="-514350">
              <a:buClr>
                <a:srgbClr val="FFFF00"/>
              </a:buClr>
            </a:pPr>
            <a:r>
              <a:rPr lang="en-CA" dirty="0" smtClean="0"/>
              <a:t>religion: “a powerful focus for identity” (p. 9)</a:t>
            </a:r>
          </a:p>
          <a:p>
            <a:pPr marL="971550" lvl="1" indent="-514350">
              <a:buClr>
                <a:srgbClr val="FFFF00"/>
              </a:buClr>
            </a:pPr>
            <a:r>
              <a:rPr lang="en-CA" dirty="0" smtClean="0"/>
              <a:t>“The war was religious only to the extent that faith guided all early modern public policy and private behaviour” (p. 9)</a:t>
            </a:r>
          </a:p>
          <a:p>
            <a:pPr marL="971550" lvl="1" indent="-514350">
              <a:buClr>
                <a:srgbClr val="FFFF00"/>
              </a:buClr>
            </a:pPr>
            <a:r>
              <a:rPr lang="en-CA" dirty="0" smtClean="0"/>
              <a:t>moderate believers:  “pragmatic;” unity of Christendom a “distant” goal</a:t>
            </a:r>
          </a:p>
          <a:p>
            <a:pPr marL="971550" lvl="1" indent="-514350">
              <a:buClr>
                <a:srgbClr val="FFFF00"/>
              </a:buClr>
            </a:pPr>
            <a:r>
              <a:rPr lang="en-CA" dirty="0" smtClean="0"/>
              <a:t>militant believers: a minority, observers and victims, fundamentalists; stubborn resolve “poorly suited to achieving military success” (p. 10)</a:t>
            </a:r>
          </a:p>
          <a:p>
            <a:pPr marL="971550" lvl="1" indent="-514350">
              <a:buClr>
                <a:srgbClr val="FFFF00"/>
              </a:buClr>
            </a:pPr>
            <a:r>
              <a:rPr lang="en-CA" dirty="0" smtClean="0"/>
              <a:t>“Militants’ influence was at times disproportionate to their numbers, but this does not mean we should interpret the conflict through their eyes” (p. 10)</a:t>
            </a:r>
          </a:p>
          <a:p>
            <a:pPr marL="971550" lvl="1" indent="-514350">
              <a:buClr>
                <a:srgbClr val="FFFF00"/>
              </a:buClr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246097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CA" dirty="0" smtClean="0"/>
              <a:t>Wilson’s Argument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13960"/>
          </a:xfrm>
        </p:spPr>
        <p:txBody>
          <a:bodyPr/>
          <a:lstStyle/>
          <a:p>
            <a:pPr marL="651510" indent="-514350">
              <a:buClr>
                <a:srgbClr val="FFFF00"/>
              </a:buClr>
              <a:buFont typeface="+mj-lt"/>
              <a:buAutoNum type="arabicPeriod" startAt="3"/>
            </a:pPr>
            <a:r>
              <a:rPr lang="en-CA" b="1" dirty="0" smtClean="0"/>
              <a:t>The war was not inevitable</a:t>
            </a:r>
            <a:r>
              <a:rPr lang="en-CA" dirty="0" smtClean="0"/>
              <a:t>.</a:t>
            </a:r>
          </a:p>
          <a:p>
            <a:pPr marL="971550" lvl="1" indent="-514350">
              <a:buClr>
                <a:srgbClr val="FFFF00"/>
              </a:buClr>
            </a:pPr>
            <a:r>
              <a:rPr lang="en-CA" dirty="0" smtClean="0"/>
              <a:t>1555-1618: a period of peace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564163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Apex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Apex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Apex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1274</TotalTime>
  <Words>1469</Words>
  <Application>Microsoft Office PowerPoint</Application>
  <PresentationFormat>On-screen Show (4:3)</PresentationFormat>
  <Paragraphs>190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30</vt:i4>
      </vt:variant>
    </vt:vector>
  </HeadingPairs>
  <TitlesOfParts>
    <vt:vector size="39" baseType="lpstr">
      <vt:lpstr>Book Antiqua</vt:lpstr>
      <vt:lpstr>Lucida Sans</vt:lpstr>
      <vt:lpstr>Wingdings</vt:lpstr>
      <vt:lpstr>Wingdings 2</vt:lpstr>
      <vt:lpstr>Wingdings 3</vt:lpstr>
      <vt:lpstr>Apex</vt:lpstr>
      <vt:lpstr>1_Apex</vt:lpstr>
      <vt:lpstr>2_Apex</vt:lpstr>
      <vt:lpstr>3_Apex</vt:lpstr>
      <vt:lpstr>History 321:  State and Society in Early Modern Europe: The Thirty Years War</vt:lpstr>
      <vt:lpstr>Course Requirements</vt:lpstr>
      <vt:lpstr>Resources for Course</vt:lpstr>
      <vt:lpstr>Interpreting the Thirty Years War</vt:lpstr>
      <vt:lpstr>Interpreting the Thirty Years War</vt:lpstr>
      <vt:lpstr>Wilson’s Argument</vt:lpstr>
      <vt:lpstr>Wilson’s Argument</vt:lpstr>
      <vt:lpstr>Wilson’s Argument</vt:lpstr>
      <vt:lpstr>Wilson’s Argument</vt:lpstr>
      <vt:lpstr>Trouble in the Heart of Christendom</vt:lpstr>
      <vt:lpstr>What was the Empire?</vt:lpstr>
      <vt:lpstr>Who ruled (in) the Empire?</vt:lpstr>
      <vt:lpstr>How did the Empire function?</vt:lpstr>
      <vt:lpstr>How did the Empire funciton?</vt:lpstr>
      <vt:lpstr>How did the Empire function?</vt:lpstr>
      <vt:lpstr>What characterized the Empire’s political culture?</vt:lpstr>
      <vt:lpstr>What were the contours of the religious situation in the Empire?</vt:lpstr>
      <vt:lpstr>What were the contours of the religious situation in the Empire?</vt:lpstr>
      <vt:lpstr>What were the contours of the religious situation in the Empire?</vt:lpstr>
      <vt:lpstr>What were the contours of the religious situation in the Empire?</vt:lpstr>
      <vt:lpstr>What were the contours of the religious situation in the Empire?</vt:lpstr>
      <vt:lpstr>What was the Peace of Augsburg (1555)?</vt:lpstr>
      <vt:lpstr>What was the Peace of Augsburg (1555)?</vt:lpstr>
      <vt:lpstr>How should the Peace of Augsburg be interpreted?</vt:lpstr>
      <vt:lpstr>How should the Peace of Augsburg be interpreted?</vt:lpstr>
      <vt:lpstr>How should the Peace of Augsburg be interpreted?</vt:lpstr>
      <vt:lpstr>How should the Peace of Augsburg be interpreted?</vt:lpstr>
      <vt:lpstr>How should the Peace of Augsburg be interpreted?</vt:lpstr>
      <vt:lpstr>How should we read primary documents?</vt:lpstr>
      <vt:lpstr>Sourcebook, docs. 1 and 2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History 321:  State and Society in Early Modern Europe: The Thirty Years War</dc:title>
  <dc:creator/>
  <cp:lastModifiedBy>Hilmar Pabel</cp:lastModifiedBy>
  <cp:revision>104</cp:revision>
  <dcterms:created xsi:type="dcterms:W3CDTF">2006-08-16T00:00:00Z</dcterms:created>
  <dcterms:modified xsi:type="dcterms:W3CDTF">2015-01-04T23:03:34Z</dcterms:modified>
</cp:coreProperties>
</file>